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73" r:id="rId5"/>
    <p:sldId id="264" r:id="rId6"/>
    <p:sldId id="277" r:id="rId7"/>
    <p:sldId id="278" r:id="rId8"/>
    <p:sldId id="266" r:id="rId9"/>
    <p:sldId id="274" r:id="rId10"/>
    <p:sldId id="265" r:id="rId11"/>
    <p:sldId id="279" r:id="rId12"/>
    <p:sldId id="268" r:id="rId13"/>
    <p:sldId id="285" r:id="rId14"/>
    <p:sldId id="275" r:id="rId15"/>
    <p:sldId id="280" r:id="rId16"/>
    <p:sldId id="269" r:id="rId17"/>
    <p:sldId id="281" r:id="rId18"/>
    <p:sldId id="282" r:id="rId19"/>
    <p:sldId id="286" r:id="rId20"/>
    <p:sldId id="283" r:id="rId21"/>
    <p:sldId id="270" r:id="rId22"/>
    <p:sldId id="287" r:id="rId23"/>
    <p:sldId id="288" r:id="rId24"/>
    <p:sldId id="289" r:id="rId25"/>
    <p:sldId id="290" r:id="rId26"/>
    <p:sldId id="271" r:id="rId27"/>
    <p:sldId id="262" r:id="rId28"/>
    <p:sldId id="27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01"/>
    <a:srgbClr val="FF9E4B"/>
    <a:srgbClr val="F9D7CD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/>
    <p:restoredTop sz="94632"/>
  </p:normalViewPr>
  <p:slideViewPr>
    <p:cSldViewPr snapToGrid="0">
      <p:cViewPr varScale="1">
        <p:scale>
          <a:sx n="153" d="100"/>
          <a:sy n="153" d="100"/>
        </p:scale>
        <p:origin x="5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C975D-67B0-45ED-86DE-42E1F6D5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D10E23-9FAE-494C-AA9B-21FFF0AF2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92F89C-CEBC-497C-B63D-5B85B6A09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B10E1-E989-4BFC-ACB2-0BF42C9A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222D5-5FEB-479A-83B3-10959E67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F4224-85AE-4E67-B531-123708D2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82E368-0C40-4F95-9C04-DC3D4E549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69911-B8F4-43E2-89E0-E153DE21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D81219-17B1-4F4B-AFAF-90EEAD5A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8A63E-24D5-45F1-9AF0-047B8932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113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677C88-D64F-4698-80C2-FB485D87A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28EC9B-F584-40EB-A14C-85FA481E4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03289-A735-47A7-96AC-E5C6F5CB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C18BC-BC34-4556-9021-0FD7C23C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B4B8-1262-4989-812A-BC130A22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418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5A612-2B04-4A8D-B898-65DF489B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16FD9-B8A1-46AE-802A-F4F760DC1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431B4-64B3-4442-BCF4-3EE15A3F5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FF02F9-9A83-4B4F-B37C-76C41839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CE7BB-E1B4-4B8B-934F-DD2E87C1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140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C92FA-D7EE-4C72-91BA-F785C90FB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23F0BA-9841-4BC8-B4CA-6AA2CB5A5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6AC49-2F8A-4E9C-AE25-78436292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04207-848D-4A0E-A393-64CF373A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746AF-4DFA-4B86-88C2-1E391CDE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4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7C4D8-3009-4C0D-B0E8-4F9BB55B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CF53F-636D-4D60-B242-1BC3EE9F2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0550B9-CB75-407A-B937-FC2B06985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0F5842-CA18-4442-8194-8D5F0C11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83D835-63F1-44A5-BEC5-5874840B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D234FD-0068-450C-BA64-8E7ABD51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78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65E69-3147-41DC-AAF6-5BBBB2A3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B1196-8F0F-44B8-914C-257B2A72A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2A7D11-739A-4D09-8E67-5A99540E3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E6439B-EFD2-48F2-B3D3-563936822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D4607D-D4B7-42F5-B9B1-51D473AA5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898889-A054-461C-93AC-F7EF441E1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CCC51F-5F6B-4FB8-B5F6-41686DE95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27BE00-428F-44EA-8E60-15B5E441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20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8CAE9-5DA9-4844-910A-36885190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54589B-3C75-48CA-A975-7BFFECD1C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DF226-FBAE-4236-96A7-42D3E37F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FAD370-E50C-4E04-AE28-D164D82D8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69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AFDA73-74DB-4FF5-9974-283CDFBE3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21E188-BAEC-4124-9048-F2040220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778A1-F5FD-4FB1-B947-91DA1983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05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6D8CB-9ED6-438F-9455-80D5C2E4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66608-3379-4589-9E61-D1A9E2E1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27B112-1ED9-465F-B84F-F4AF8006F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7563DA-9988-4C57-BE64-2CA18DFE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191901-61A8-4A95-A320-AD9B0C58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C989A5-E3A6-45EC-A13F-8C463FEA1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899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FB15B-B8E1-4AE7-875A-FF8AC93F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E9ADF5-4282-4249-AC89-4B091C6D1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53F10F-430A-4A47-B5CA-4F14F638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2C1DA-5C80-468F-AF0B-18AD1EE8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CF1DC-1335-4572-8D87-5A34DA17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19A0CD-BE61-4C7F-AEE9-620CDF1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90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01B6A5-EC2D-49BF-8B80-9373D04B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1FF129-B39D-42CC-80B1-8F89086D1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99B1F-3297-41A5-B3CB-E44A46AC6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8DE25-A407-4425-882D-2AB810191DB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F28F2B-76E3-4307-8437-82FD17A26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73E8B-DEC7-4EE0-980F-7AEB4B797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147DD-68FF-40AB-9381-D3C7E6013BC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94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74E472-9E5D-41EE-91D2-1A13E58BA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1378" y="2033337"/>
            <a:ext cx="10002253" cy="2387600"/>
          </a:xfrm>
        </p:spPr>
        <p:txBody>
          <a:bodyPr/>
          <a:lstStyle/>
          <a:p>
            <a:r>
              <a:rPr lang="en-US" altLang="ko-KR" b="1" dirty="0">
                <a:solidFill>
                  <a:srgbClr val="FF470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29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cm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식단개선</a:t>
            </a:r>
            <a:b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b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3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(29cm </a:t>
            </a:r>
            <a:r>
              <a:rPr lang="ko-KR" altLang="en-US" sz="3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매출 성장을 위한 소스 다각화</a:t>
            </a:r>
            <a:r>
              <a:rPr lang="en-US" altLang="ko-KR" sz="36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6041B-3D91-4623-91DA-DFECACB6FA99}"/>
              </a:ext>
            </a:extLst>
          </p:cNvPr>
          <p:cNvSpPr txBox="1"/>
          <p:nvPr/>
        </p:nvSpPr>
        <p:spPr>
          <a:xfrm>
            <a:off x="10815782" y="6502253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FastCampus</a:t>
            </a:r>
            <a:endParaRPr lang="ko-KR" altLang="en-US" sz="14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1C8378D-4D0C-8880-B841-BA553D12B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" y="1338263"/>
            <a:ext cx="3624348" cy="31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07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수집</a:t>
            </a:r>
          </a:p>
        </p:txBody>
      </p:sp>
      <p:sp>
        <p:nvSpPr>
          <p:cNvPr id="24" name="Google Shape;41;p2">
            <a:extLst>
              <a:ext uri="{FF2B5EF4-FFF2-40B4-BE49-F238E27FC236}">
                <a16:creationId xmlns:a16="http://schemas.microsoft.com/office/drawing/2014/main" id="{990FB403-AB71-4C9A-9B22-32A93D3D5D18}"/>
              </a:ext>
            </a:extLst>
          </p:cNvPr>
          <p:cNvSpPr txBox="1"/>
          <p:nvPr/>
        </p:nvSpPr>
        <p:spPr>
          <a:xfrm>
            <a:off x="388298" y="900291"/>
            <a:ext cx="1141540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내부 데이터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29cm </a:t>
            </a:r>
            <a:r>
              <a:rPr lang="en-US" altLang="ko-KR" b="1" dirty="0">
                <a:solidFill>
                  <a:srgbClr val="FF470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GA</a:t>
            </a:r>
            <a:r>
              <a:rPr lang="ko-KR" altLang="en-US" b="1" dirty="0">
                <a:solidFill>
                  <a:srgbClr val="FF470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기반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데이터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(events,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products,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users)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D66686E-A35A-7824-3C6E-747C33BDA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763757"/>
            <a:ext cx="4231623" cy="3960000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BD6D755-8B9D-96C5-7F60-B7256A75E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77" y="1763757"/>
            <a:ext cx="3906070" cy="39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3BEDCA-3621-A53A-F6A7-F3CEA3DC1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50" y="1763757"/>
            <a:ext cx="4320000" cy="21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수집</a:t>
            </a:r>
          </a:p>
        </p:txBody>
      </p:sp>
      <p:sp>
        <p:nvSpPr>
          <p:cNvPr id="24" name="Google Shape;41;p2">
            <a:extLst>
              <a:ext uri="{FF2B5EF4-FFF2-40B4-BE49-F238E27FC236}">
                <a16:creationId xmlns:a16="http://schemas.microsoft.com/office/drawing/2014/main" id="{990FB403-AB71-4C9A-9B22-32A93D3D5D18}"/>
              </a:ext>
            </a:extLst>
          </p:cNvPr>
          <p:cNvSpPr txBox="1"/>
          <p:nvPr/>
        </p:nvSpPr>
        <p:spPr>
          <a:xfrm>
            <a:off x="388298" y="900291"/>
            <a:ext cx="1141540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외부 데이터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네이버 쇼핑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API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활용을 통한 쇼핑 검색어 트렌드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비주력 카테고리 유추 위한 데이터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823E1D-A598-7FAE-028B-EC55CC116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9744"/>
            <a:ext cx="6772278" cy="22574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AFE338-9FD5-B1A8-388F-C38422CCF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880" y="3676863"/>
            <a:ext cx="6842538" cy="228084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7FB8C7-5DEB-AFBD-3CA6-73652E2A5C91}"/>
              </a:ext>
            </a:extLst>
          </p:cNvPr>
          <p:cNvSpPr/>
          <p:nvPr/>
        </p:nvSpPr>
        <p:spPr>
          <a:xfrm>
            <a:off x="388298" y="1468385"/>
            <a:ext cx="11041702" cy="2128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활용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2017/08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–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2022/04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기간 네이버 쇼핑 검색어 비율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최고점이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100)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을 파악</a:t>
            </a:r>
            <a:endParaRPr lang="en-US" altLang="ko-KR" sz="14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남성 디지털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/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가전 카테고리가 가장 많이 검색됨을 확인</a:t>
            </a:r>
            <a:endParaRPr lang="en-US" altLang="ko-KR" sz="14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의류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스포츠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/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레저 에서 계절성 파악</a:t>
            </a:r>
            <a:endParaRPr lang="en-US" altLang="ko-KR" sz="14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코로나 시즌 생활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/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건강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스포츠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/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레저 카테고리 변동 확인 </a:t>
            </a:r>
            <a:endParaRPr lang="en-US" altLang="ko-KR" sz="14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코로나로 스포츠 관련 급감 후 홈트 관련 제품 상승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생활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/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건강에서 마스크 및 위생 관련 제품 급증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699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전처리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C86DD0B6-7905-28B5-087D-387523D00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10" y="941418"/>
            <a:ext cx="9693185" cy="49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0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전처리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FE40F8-D9B4-9B3B-5826-E18D504F910E}"/>
              </a:ext>
            </a:extLst>
          </p:cNvPr>
          <p:cNvSpPr/>
          <p:nvPr/>
        </p:nvSpPr>
        <p:spPr>
          <a:xfrm>
            <a:off x="189498" y="923505"/>
            <a:ext cx="10956757" cy="462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브랜드 이름 </a:t>
            </a:r>
            <a:r>
              <a:rPr lang="en-US" altLang="ko-KR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: </a:t>
            </a:r>
            <a:r>
              <a:rPr lang="ko-KR" altLang="en-US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중복된 브랜드이지만 유통사</a:t>
            </a:r>
            <a:r>
              <a:rPr lang="en-US" altLang="ko-KR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, </a:t>
            </a:r>
            <a:r>
              <a:rPr lang="ko-KR" altLang="en-US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휴먼 에러 등의 문제로 전처리</a:t>
            </a:r>
            <a:endParaRPr lang="en-US" altLang="ko-KR" b="1" dirty="0">
              <a:solidFill>
                <a:srgbClr val="3A3838"/>
              </a:solidFill>
              <a:ea typeface="Noto Sans CJK KR Regular" panose="020B0500000000000000" pitchFamily="34" charset="-127"/>
              <a:cs typeface="Calibri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1F95AA8-82D0-0DF6-E3AA-59A0B82A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511"/>
            <a:ext cx="6276150" cy="2160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34C9CC-497B-F9E2-5AD8-37CB5CDF57FF}"/>
              </a:ext>
            </a:extLst>
          </p:cNvPr>
          <p:cNvSpPr txBox="1"/>
          <p:nvPr/>
        </p:nvSpPr>
        <p:spPr>
          <a:xfrm>
            <a:off x="15240" y="1685069"/>
            <a:ext cx="196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 Mro" panose="020B0502040504020204" pitchFamily="34" charset="0"/>
              </a:rPr>
              <a:t>전처리 코드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58187C8-531F-AAE3-D316-99ECBEFB8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73" y="2041511"/>
            <a:ext cx="3444539" cy="25776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EED659E-BB19-0FB5-5201-D764B118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342" y="2041511"/>
            <a:ext cx="1323975" cy="4286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B5763D-1998-B45D-0A5E-B059E01EC386}"/>
              </a:ext>
            </a:extLst>
          </p:cNvPr>
          <p:cNvSpPr txBox="1"/>
          <p:nvPr/>
        </p:nvSpPr>
        <p:spPr>
          <a:xfrm>
            <a:off x="6276150" y="1647535"/>
            <a:ext cx="196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 Mro" panose="020B0502040504020204" pitchFamily="34" charset="0"/>
              </a:rPr>
              <a:t>전처리 전</a:t>
            </a:r>
          </a:p>
        </p:txBody>
      </p:sp>
      <p:cxnSp>
        <p:nvCxnSpPr>
          <p:cNvPr id="25" name="직선 연결선 16">
            <a:extLst>
              <a:ext uri="{FF2B5EF4-FFF2-40B4-BE49-F238E27FC236}">
                <a16:creationId xmlns:a16="http://schemas.microsoft.com/office/drawing/2014/main" id="{177F888B-6279-FD08-DC35-3469280AC38E}"/>
              </a:ext>
            </a:extLst>
          </p:cNvPr>
          <p:cNvCxnSpPr>
            <a:cxnSpLocks/>
          </p:cNvCxnSpPr>
          <p:nvPr/>
        </p:nvCxnSpPr>
        <p:spPr>
          <a:xfrm>
            <a:off x="6387979" y="2034958"/>
            <a:ext cx="34519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C27D373-3936-A657-B4A4-13FDA37B8EF6}"/>
              </a:ext>
            </a:extLst>
          </p:cNvPr>
          <p:cNvCxnSpPr/>
          <p:nvPr/>
        </p:nvCxnSpPr>
        <p:spPr>
          <a:xfrm>
            <a:off x="9901635" y="2255823"/>
            <a:ext cx="269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1">
            <a:extLst>
              <a:ext uri="{FF2B5EF4-FFF2-40B4-BE49-F238E27FC236}">
                <a16:creationId xmlns:a16="http://schemas.microsoft.com/office/drawing/2014/main" id="{91757F54-8157-694D-395A-95DE5411C2C2}"/>
              </a:ext>
            </a:extLst>
          </p:cNvPr>
          <p:cNvCxnSpPr>
            <a:cxnSpLocks/>
          </p:cNvCxnSpPr>
          <p:nvPr/>
        </p:nvCxnSpPr>
        <p:spPr>
          <a:xfrm>
            <a:off x="10253687" y="2034958"/>
            <a:ext cx="12455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417812-0BA7-88B0-7905-28010493FED9}"/>
              </a:ext>
            </a:extLst>
          </p:cNvPr>
          <p:cNvSpPr txBox="1"/>
          <p:nvPr/>
        </p:nvSpPr>
        <p:spPr>
          <a:xfrm>
            <a:off x="9998756" y="1696937"/>
            <a:ext cx="196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 Mro" panose="020B0502040504020204" pitchFamily="34" charset="0"/>
              </a:rPr>
              <a:t>전처리 후</a:t>
            </a:r>
          </a:p>
        </p:txBody>
      </p:sp>
      <p:cxnSp>
        <p:nvCxnSpPr>
          <p:cNvPr id="15" name="직선 연결선 16">
            <a:extLst>
              <a:ext uri="{FF2B5EF4-FFF2-40B4-BE49-F238E27FC236}">
                <a16:creationId xmlns:a16="http://schemas.microsoft.com/office/drawing/2014/main" id="{5CB68FB8-3502-FAC2-345A-A4804726FC16}"/>
              </a:ext>
            </a:extLst>
          </p:cNvPr>
          <p:cNvCxnSpPr>
            <a:cxnSpLocks/>
          </p:cNvCxnSpPr>
          <p:nvPr/>
        </p:nvCxnSpPr>
        <p:spPr>
          <a:xfrm>
            <a:off x="158380" y="2036814"/>
            <a:ext cx="60044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96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전처리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CA74EA-52EA-6658-F73F-718E41F88C7D}"/>
              </a:ext>
            </a:extLst>
          </p:cNvPr>
          <p:cNvSpPr/>
          <p:nvPr/>
        </p:nvSpPr>
        <p:spPr>
          <a:xfrm>
            <a:off x="189498" y="923505"/>
            <a:ext cx="10956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latin typeface="Noto Sans Mro" panose="020B0502040504020204" pitchFamily="34" charset="0"/>
            </a:endParaRPr>
          </a:p>
          <a:p>
            <a:endParaRPr lang="en-US" altLang="ko-KR" dirty="0">
              <a:latin typeface="Noto Sans Mro" panose="020B0502040504020204" pitchFamily="34" charset="0"/>
              <a:ea typeface="Noto Sans Mro" panose="020B0502040504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747061-57B3-A9DC-99EF-6BCA96C35204}"/>
              </a:ext>
            </a:extLst>
          </p:cNvPr>
          <p:cNvSpPr/>
          <p:nvPr/>
        </p:nvSpPr>
        <p:spPr>
          <a:xfrm>
            <a:off x="189498" y="923505"/>
            <a:ext cx="11251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카테고리 오분류 </a:t>
            </a:r>
            <a:r>
              <a:rPr lang="en-US" altLang="ko-KR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: </a:t>
            </a:r>
            <a:r>
              <a:rPr lang="hu-HU" altLang="ko-KR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category2_name</a:t>
            </a:r>
            <a:r>
              <a:rPr lang="ko-KR" altLang="en-US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이 잘못된 </a:t>
            </a:r>
            <a:r>
              <a:rPr lang="hu-HU" altLang="ko-KR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category1_name </a:t>
            </a:r>
            <a:r>
              <a:rPr lang="ko-KR" altLang="en-US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하위 카테고리로 들어가 있는 경우 전처리</a:t>
            </a:r>
            <a:endParaRPr lang="en-US" altLang="ko-KR" b="1" dirty="0">
              <a:solidFill>
                <a:srgbClr val="3A3838"/>
              </a:solidFill>
              <a:ea typeface="Noto Sans CJK KR Regular" panose="020B0500000000000000" pitchFamily="34" charset="-127"/>
              <a:cs typeface="Calibri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E14FE46-5D71-33BC-865F-0B6F3CF7A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/>
          <a:stretch/>
        </p:blipFill>
        <p:spPr>
          <a:xfrm>
            <a:off x="261859" y="2030669"/>
            <a:ext cx="3253622" cy="34704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DF6EEF-337B-FAB4-025D-F6F5C51101E4}"/>
              </a:ext>
            </a:extLst>
          </p:cNvPr>
          <p:cNvSpPr txBox="1"/>
          <p:nvPr/>
        </p:nvSpPr>
        <p:spPr>
          <a:xfrm>
            <a:off x="189498" y="1661336"/>
            <a:ext cx="196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전처리 코드</a:t>
            </a:r>
          </a:p>
        </p:txBody>
      </p:sp>
      <p:cxnSp>
        <p:nvCxnSpPr>
          <p:cNvPr id="27" name="직선 연결선 3">
            <a:extLst>
              <a:ext uri="{FF2B5EF4-FFF2-40B4-BE49-F238E27FC236}">
                <a16:creationId xmlns:a16="http://schemas.microsoft.com/office/drawing/2014/main" id="{395A876E-3D44-4723-E08B-6486CF8ACB16}"/>
              </a:ext>
            </a:extLst>
          </p:cNvPr>
          <p:cNvCxnSpPr>
            <a:cxnSpLocks/>
          </p:cNvCxnSpPr>
          <p:nvPr/>
        </p:nvCxnSpPr>
        <p:spPr>
          <a:xfrm>
            <a:off x="261858" y="2048759"/>
            <a:ext cx="32055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0DC3D1DA-B7C1-B608-F13E-0BCDF7C73A0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315050" y="2030668"/>
            <a:ext cx="3054349" cy="32750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25F0EF-BD9A-0C5F-316A-972A1FE82E1D}"/>
              </a:ext>
            </a:extLst>
          </p:cNvPr>
          <p:cNvSpPr txBox="1"/>
          <p:nvPr/>
        </p:nvSpPr>
        <p:spPr>
          <a:xfrm>
            <a:off x="8217048" y="1630564"/>
            <a:ext cx="196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전처리 후</a:t>
            </a:r>
          </a:p>
        </p:txBody>
      </p:sp>
      <p:cxnSp>
        <p:nvCxnSpPr>
          <p:cNvPr id="30" name="직선 연결선 22">
            <a:extLst>
              <a:ext uri="{FF2B5EF4-FFF2-40B4-BE49-F238E27FC236}">
                <a16:creationId xmlns:a16="http://schemas.microsoft.com/office/drawing/2014/main" id="{9666F17C-213A-78E4-2EAA-30F5573D1521}"/>
              </a:ext>
            </a:extLst>
          </p:cNvPr>
          <p:cNvCxnSpPr>
            <a:cxnSpLocks/>
          </p:cNvCxnSpPr>
          <p:nvPr/>
        </p:nvCxnSpPr>
        <p:spPr>
          <a:xfrm>
            <a:off x="8315050" y="2030668"/>
            <a:ext cx="30543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40DA0DA-DBDD-2D4F-7C3B-4D5D2635D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897"/>
          <a:stretch/>
        </p:blipFill>
        <p:spPr>
          <a:xfrm>
            <a:off x="3638531" y="2075374"/>
            <a:ext cx="2230009" cy="3230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210283-6DFB-E72D-C808-1D951016E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470"/>
          <a:stretch/>
        </p:blipFill>
        <p:spPr>
          <a:xfrm>
            <a:off x="5868540" y="2106313"/>
            <a:ext cx="2230009" cy="31993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D9CC14-DB45-7A59-BBB2-F59AD8FDEAE7}"/>
              </a:ext>
            </a:extLst>
          </p:cNvPr>
          <p:cNvSpPr txBox="1"/>
          <p:nvPr/>
        </p:nvSpPr>
        <p:spPr>
          <a:xfrm>
            <a:off x="3587842" y="1661336"/>
            <a:ext cx="196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A3838"/>
                </a:solidFill>
                <a:ea typeface="Noto Sans CJK KR Regular" panose="020B0500000000000000" pitchFamily="34" charset="-127"/>
                <a:cs typeface="Calibri"/>
              </a:rPr>
              <a:t>전처리 전</a:t>
            </a:r>
          </a:p>
        </p:txBody>
      </p:sp>
      <p:cxnSp>
        <p:nvCxnSpPr>
          <p:cNvPr id="34" name="직선 연결선 37">
            <a:extLst>
              <a:ext uri="{FF2B5EF4-FFF2-40B4-BE49-F238E27FC236}">
                <a16:creationId xmlns:a16="http://schemas.microsoft.com/office/drawing/2014/main" id="{A63448A1-D6C2-0E55-1172-62D97FAACE11}"/>
              </a:ext>
            </a:extLst>
          </p:cNvPr>
          <p:cNvCxnSpPr>
            <a:cxnSpLocks/>
          </p:cNvCxnSpPr>
          <p:nvPr/>
        </p:nvCxnSpPr>
        <p:spPr>
          <a:xfrm>
            <a:off x="3678358" y="2050402"/>
            <a:ext cx="44201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244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전처리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CA74EA-52EA-6658-F73F-718E41F88C7D}"/>
              </a:ext>
            </a:extLst>
          </p:cNvPr>
          <p:cNvSpPr/>
          <p:nvPr/>
        </p:nvSpPr>
        <p:spPr>
          <a:xfrm>
            <a:off x="189498" y="923505"/>
            <a:ext cx="10956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latin typeface="Noto Sans Mro" panose="020B0502040504020204" pitchFamily="34" charset="0"/>
            </a:endParaRPr>
          </a:p>
          <a:p>
            <a:endParaRPr lang="en-US" altLang="ko-KR" dirty="0">
              <a:latin typeface="Noto Sans Mro" panose="020B0502040504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2363EF-C8EA-334E-AAA1-12004482CA23}"/>
              </a:ext>
            </a:extLst>
          </p:cNvPr>
          <p:cNvSpPr/>
          <p:nvPr/>
        </p:nvSpPr>
        <p:spPr>
          <a:xfrm>
            <a:off x="189498" y="923505"/>
            <a:ext cx="10956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B</a:t>
            </a:r>
            <a:r>
              <a:rPr lang="hu-HU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irth_Date : 9999,8888, Null </a:t>
            </a:r>
            <a:r>
              <a:rPr lang="ko-KR" altLang="en-US" b="1" dirty="0">
                <a:latin typeface="Noto Sans Mro" panose="020B0502040504020204" pitchFamily="34" charset="0"/>
              </a:rPr>
              <a:t>등의 생일은 </a:t>
            </a:r>
            <a:r>
              <a:rPr lang="hu-HU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Nan </a:t>
            </a:r>
            <a:r>
              <a:rPr lang="ko-KR" altLang="en-US" b="1" dirty="0">
                <a:latin typeface="Noto Sans Mro" panose="020B0502040504020204" pitchFamily="34" charset="0"/>
              </a:rPr>
              <a:t>처리 후 연령대 분석에 있어서는 제외하여 분석</a:t>
            </a:r>
            <a:endParaRPr lang="en-US" altLang="ko-KR" b="1" dirty="0">
              <a:latin typeface="Noto Sans Mro" panose="020B050204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A76C5F-605B-1241-9F6E-A46880EC9902}"/>
              </a:ext>
            </a:extLst>
          </p:cNvPr>
          <p:cNvSpPr txBox="1"/>
          <p:nvPr/>
        </p:nvSpPr>
        <p:spPr>
          <a:xfrm>
            <a:off x="189498" y="1480653"/>
            <a:ext cx="145353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latin typeface="Noto Sans Mro" panose="020B0502040504020204" pitchFamily="34" charset="0"/>
                <a:ea typeface="Noto Sans Mro" panose="020B0502040504020204" pitchFamily="34" charset="0"/>
              </a:defRPr>
            </a:lvl1pPr>
          </a:lstStyle>
          <a:p>
            <a:r>
              <a:rPr lang="ko-KR" altLang="en-US" dirty="0"/>
              <a:t>세대별 매출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BCC493-E94B-54B0-6DFC-7B991709364F}"/>
              </a:ext>
            </a:extLst>
          </p:cNvPr>
          <p:cNvSpPr txBox="1"/>
          <p:nvPr/>
        </p:nvSpPr>
        <p:spPr>
          <a:xfrm>
            <a:off x="4446418" y="1480653"/>
            <a:ext cx="1634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Error </a:t>
            </a:r>
            <a:r>
              <a:rPr lang="ko-KR" altLang="en-US" b="1" dirty="0">
                <a:latin typeface="Noto Sans Mro" panose="020B0502040504020204" pitchFamily="34" charset="0"/>
              </a:rPr>
              <a:t>전처리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2E84F-5BB5-88DF-F652-8F7BEDAF1EB0}"/>
              </a:ext>
            </a:extLst>
          </p:cNvPr>
          <p:cNvSpPr txBox="1"/>
          <p:nvPr/>
        </p:nvSpPr>
        <p:spPr>
          <a:xfrm>
            <a:off x="8644091" y="1480653"/>
            <a:ext cx="1634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 Mro" panose="020B0502040504020204" pitchFamily="34" charset="0"/>
              </a:rPr>
              <a:t>전처리 결과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FEE2D39-E8DD-19BF-27B4-414DFB1459F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2298" y="1992771"/>
            <a:ext cx="3600000" cy="36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959911D1-D097-07EA-60C9-FB31D6BDD6A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" r="1029"/>
          <a:stretch/>
        </p:blipFill>
        <p:spPr>
          <a:xfrm>
            <a:off x="4592988" y="2005927"/>
            <a:ext cx="3600000" cy="36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7C6473-69F4-ACF0-C7F7-32CFD3A607C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73678" y="2005927"/>
            <a:ext cx="2520000" cy="36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CCE34C-7DB6-488E-0C72-7B706D2D71C0}"/>
              </a:ext>
            </a:extLst>
          </p:cNvPr>
          <p:cNvCxnSpPr>
            <a:cxnSpLocks/>
          </p:cNvCxnSpPr>
          <p:nvPr/>
        </p:nvCxnSpPr>
        <p:spPr>
          <a:xfrm>
            <a:off x="345195" y="1853109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7">
            <a:extLst>
              <a:ext uri="{FF2B5EF4-FFF2-40B4-BE49-F238E27FC236}">
                <a16:creationId xmlns:a16="http://schemas.microsoft.com/office/drawing/2014/main" id="{A4C8A40A-3903-53C0-1B7E-3520C1F2E961}"/>
              </a:ext>
            </a:extLst>
          </p:cNvPr>
          <p:cNvCxnSpPr>
            <a:cxnSpLocks/>
          </p:cNvCxnSpPr>
          <p:nvPr/>
        </p:nvCxnSpPr>
        <p:spPr>
          <a:xfrm>
            <a:off x="4592987" y="1852709"/>
            <a:ext cx="35461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9">
            <a:extLst>
              <a:ext uri="{FF2B5EF4-FFF2-40B4-BE49-F238E27FC236}">
                <a16:creationId xmlns:a16="http://schemas.microsoft.com/office/drawing/2014/main" id="{0CB1D793-3134-2AC1-A285-493E7C107EED}"/>
              </a:ext>
            </a:extLst>
          </p:cNvPr>
          <p:cNvCxnSpPr>
            <a:cxnSpLocks/>
          </p:cNvCxnSpPr>
          <p:nvPr/>
        </p:nvCxnSpPr>
        <p:spPr>
          <a:xfrm>
            <a:off x="8884527" y="1852709"/>
            <a:ext cx="2502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604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FF23-9A13-8C7D-BA2D-327CA4E5A8CB}"/>
              </a:ext>
            </a:extLst>
          </p:cNvPr>
          <p:cNvSpPr txBox="1"/>
          <p:nvPr/>
        </p:nvSpPr>
        <p:spPr>
          <a:xfrm>
            <a:off x="288758" y="914400"/>
            <a:ext cx="11393905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(1)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파레토 분석</a:t>
            </a: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고객 </a:t>
            </a: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상위 고객들이 존재하지만 파레토 현상이 나타나는 정도는 아님을 확인</a:t>
            </a: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카테고리 </a:t>
            </a: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대분류에서 의류</a:t>
            </a: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,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잡화 </a:t>
            </a: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중분류에서도 의류</a:t>
            </a: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,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잡화 하위 카테고리가 상위를 차지하며 </a:t>
            </a:r>
            <a:r>
              <a:rPr lang="ko-KR" altLang="en-US" b="1" dirty="0">
                <a:solidFill>
                  <a:srgbClr val="FF4701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파레토 현상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존재를 확인</a:t>
            </a: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브랜드 </a:t>
            </a: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상위 브랜드 소수가 매출 대부분을 견인하는 </a:t>
            </a:r>
            <a:r>
              <a:rPr lang="ko-KR" altLang="en-US" b="1" dirty="0">
                <a:solidFill>
                  <a:srgbClr val="FF4701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파레토 현상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존재 확인</a:t>
            </a: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</p:txBody>
      </p:sp>
      <p:pic>
        <p:nvPicPr>
          <p:cNvPr id="13" name="slide2" descr="파레토(Brand name-price)">
            <a:extLst>
              <a:ext uri="{FF2B5EF4-FFF2-40B4-BE49-F238E27FC236}">
                <a16:creationId xmlns:a16="http://schemas.microsoft.com/office/drawing/2014/main" id="{D3DB9893-E6AC-0DA5-8379-47808356F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0" b="3920"/>
          <a:stretch>
            <a:fillRect/>
          </a:stretch>
        </p:blipFill>
        <p:spPr>
          <a:xfrm>
            <a:off x="8096348" y="3179730"/>
            <a:ext cx="4080381" cy="2353514"/>
          </a:xfrm>
          <a:prstGeom prst="rect">
            <a:avLst/>
          </a:prstGeom>
        </p:spPr>
      </p:pic>
      <p:pic>
        <p:nvPicPr>
          <p:cNvPr id="14" name="slide3" descr="파레토(User no - price)">
            <a:extLst>
              <a:ext uri="{FF2B5EF4-FFF2-40B4-BE49-F238E27FC236}">
                <a16:creationId xmlns:a16="http://schemas.microsoft.com/office/drawing/2014/main" id="{8064C13D-B12E-EFF3-696F-0A29FD3E9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0" t="3680" r="-300" b="3920"/>
          <a:stretch>
            <a:fillRect/>
          </a:stretch>
        </p:blipFill>
        <p:spPr>
          <a:xfrm>
            <a:off x="15543" y="3155795"/>
            <a:ext cx="4088040" cy="2353514"/>
          </a:xfrm>
          <a:prstGeom prst="rect">
            <a:avLst/>
          </a:prstGeom>
        </p:spPr>
      </p:pic>
      <p:pic>
        <p:nvPicPr>
          <p:cNvPr id="15" name="slide5" descr="파레토(category1 - price) (2)">
            <a:extLst>
              <a:ext uri="{FF2B5EF4-FFF2-40B4-BE49-F238E27FC236}">
                <a16:creationId xmlns:a16="http://schemas.microsoft.com/office/drawing/2014/main" id="{BBE4B81F-99AE-42C5-C068-B96AA1CA6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" t="3680" r="-230" b="4510"/>
          <a:stretch>
            <a:fillRect/>
          </a:stretch>
        </p:blipFill>
        <p:spPr>
          <a:xfrm>
            <a:off x="3955035" y="3167737"/>
            <a:ext cx="4030653" cy="23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17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FF23-9A13-8C7D-BA2D-327CA4E5A8CB}"/>
              </a:ext>
            </a:extLst>
          </p:cNvPr>
          <p:cNvSpPr txBox="1"/>
          <p:nvPr/>
        </p:nvSpPr>
        <p:spPr>
          <a:xfrm>
            <a:off x="288758" y="914400"/>
            <a:ext cx="11393905" cy="378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(2)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코호트 분석</a:t>
            </a: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-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개념 </a:t>
            </a: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ko-KR" altLang="en-US" b="1" dirty="0">
                <a:latin typeface="Noto Sans Mro" panose="020B0502040504020204" pitchFamily="34" charset="0"/>
              </a:rPr>
              <a:t>기준일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(</a:t>
            </a:r>
            <a:r>
              <a:rPr lang="ko-KR" altLang="en-US" b="1" dirty="0">
                <a:latin typeface="Noto Sans Mro" panose="020B0502040504020204" pitchFamily="34" charset="0"/>
              </a:rPr>
              <a:t>통상적으로 가입일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)</a:t>
            </a:r>
            <a:r>
              <a:rPr lang="ko-KR" altLang="en-US" b="1" dirty="0">
                <a:latin typeface="Noto Sans Mro" panose="020B0502040504020204" pitchFamily="34" charset="0"/>
              </a:rPr>
              <a:t>로부터 며칠 내 </a:t>
            </a:r>
            <a:r>
              <a:rPr lang="ko-KR" altLang="en-US" b="1" dirty="0">
                <a:solidFill>
                  <a:srgbClr val="FF4701"/>
                </a:solidFill>
                <a:latin typeface="Noto Sans Mro" panose="020B0502040504020204" pitchFamily="34" charset="0"/>
              </a:rPr>
              <a:t>재방문</a:t>
            </a:r>
            <a:r>
              <a:rPr lang="ko-KR" altLang="en-US" b="1" dirty="0">
                <a:latin typeface="Noto Sans Mro" panose="020B0502040504020204" pitchFamily="34" charset="0"/>
              </a:rPr>
              <a:t>을 했는지를 분석하는 차트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.</a:t>
            </a: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-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가설 </a:t>
            </a:r>
            <a:r>
              <a:rPr lang="en-US" altLang="ko-KR" b="1" dirty="0">
                <a:solidFill>
                  <a:srgbClr val="3A3838"/>
                </a:solidFill>
                <a:latin typeface="Noto Sans Mro" panose="020B0502040504020204" pitchFamily="34" charset="0"/>
                <a:ea typeface="Noto Sans Mro" panose="020B0502040504020204" pitchFamily="34" charset="0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Mro" panose="020B0502040504020204" pitchFamily="34" charset="0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hu-HU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29CM</a:t>
            </a:r>
            <a:r>
              <a:rPr lang="ko-KR" altLang="en-US" b="1" dirty="0">
                <a:latin typeface="Noto Sans Mro" panose="020B0502040504020204" pitchFamily="34" charset="0"/>
              </a:rPr>
              <a:t>는 매거진의 성향으로 활용되기 떄문에 재방문율이 높을 것이다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b="1" dirty="0">
              <a:latin typeface="Noto Sans Mro" panose="020B0502040504020204" pitchFamily="34" charset="0"/>
              <a:ea typeface="Noto Sans Mro" panose="020B0502040504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-</a:t>
            </a:r>
            <a:r>
              <a:rPr lang="ko-KR" altLang="en-US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 분석 결과 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:</a:t>
            </a:r>
            <a:r>
              <a:rPr lang="ko-KR" altLang="en-US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 </a:t>
            </a:r>
            <a:endParaRPr lang="en-US" altLang="ko-KR" b="1" dirty="0">
              <a:latin typeface="Noto Sans Mro" panose="020B0502040504020204" pitchFamily="34" charset="0"/>
              <a:ea typeface="Noto Sans Mro" panose="020B0502040504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주어진 데이터 기간 내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(2</a:t>
            </a:r>
            <a:r>
              <a:rPr lang="ko-KR" altLang="en-US" b="1" dirty="0">
                <a:latin typeface="Noto Sans Mro" panose="020B0502040504020204" pitchFamily="34" charset="0"/>
              </a:rPr>
              <a:t>달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)</a:t>
            </a:r>
            <a:r>
              <a:rPr lang="ko-KR" altLang="en-US" b="1" dirty="0">
                <a:latin typeface="Noto Sans Mro" panose="020B0502040504020204" pitchFamily="34" charset="0"/>
              </a:rPr>
              <a:t> 고객 재방문은 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(254,958-98,317)/254,958</a:t>
            </a:r>
            <a:r>
              <a:rPr lang="ko-KR" altLang="en-US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 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=</a:t>
            </a:r>
            <a:r>
              <a:rPr lang="ko-KR" altLang="en-US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 약 </a:t>
            </a:r>
            <a:r>
              <a:rPr lang="en-US" altLang="ko-KR" b="1" dirty="0">
                <a:solidFill>
                  <a:srgbClr val="FF4701"/>
                </a:solidFill>
                <a:latin typeface="Noto Sans Mro" panose="020B0502040504020204" pitchFamily="34" charset="0"/>
                <a:ea typeface="Noto Sans Mro" panose="020B0502040504020204" pitchFamily="34" charset="0"/>
              </a:rPr>
              <a:t>61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%</a:t>
            </a:r>
            <a:endParaRPr lang="en-US" altLang="ko-KR" sz="1400" b="1" dirty="0">
              <a:latin typeface="Noto Sans Mro" panose="020B0502040504020204" pitchFamily="34" charset="0"/>
              <a:ea typeface="Noto Sans Mro" panose="020B0502040504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+)</a:t>
            </a:r>
            <a:r>
              <a:rPr lang="ko-KR" altLang="en-US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 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7</a:t>
            </a:r>
            <a:r>
              <a:rPr lang="ko-KR" altLang="en-US" b="1" dirty="0">
                <a:latin typeface="Noto Sans Mro" panose="020B0502040504020204" pitchFamily="34" charset="0"/>
              </a:rPr>
              <a:t>일 내 재방문 약 </a:t>
            </a:r>
            <a:r>
              <a:rPr lang="en-US" altLang="ko-KR" b="1" dirty="0">
                <a:solidFill>
                  <a:srgbClr val="FF4701"/>
                </a:solidFill>
                <a:latin typeface="Noto Sans Mro" panose="020B0502040504020204" pitchFamily="34" charset="0"/>
                <a:ea typeface="Noto Sans Mro" panose="020B0502040504020204" pitchFamily="34" charset="0"/>
              </a:rPr>
              <a:t>37</a:t>
            </a:r>
            <a:r>
              <a:rPr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%</a:t>
            </a: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endParaRPr lang="en-US" altLang="ko-KR" b="1" dirty="0">
              <a:solidFill>
                <a:srgbClr val="3A3838"/>
              </a:solidFill>
              <a:latin typeface="Noto Sans Mro" panose="020B0502040504020204" pitchFamily="34" charset="0"/>
              <a:ea typeface="Noto Sans Mro" panose="020B0502040504020204" pitchFamily="34" charset="0"/>
              <a:cs typeface="Calibri"/>
              <a:sym typeface="Calibri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2F43F7F-6982-6EDA-CC1C-AA43E2D6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003" y="1891233"/>
            <a:ext cx="3589239" cy="40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FF23-9A13-8C7D-BA2D-327CA4E5A8CB}"/>
              </a:ext>
            </a:extLst>
          </p:cNvPr>
          <p:cNvSpPr txBox="1"/>
          <p:nvPr/>
        </p:nvSpPr>
        <p:spPr>
          <a:xfrm>
            <a:off x="288758" y="914400"/>
            <a:ext cx="11393905" cy="2207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(3)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RFM 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분석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개념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Recency : 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고객이 </a:t>
            </a:r>
            <a:r>
              <a:rPr lang="ko-KR" altLang="en-US" sz="1600" b="1" dirty="0">
                <a:solidFill>
                  <a:srgbClr val="FF470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얼마나 최근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방문했는가 </a:t>
            </a:r>
            <a:r>
              <a:rPr lang="en-US" altLang="ko-KR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(08/04 (</a:t>
            </a:r>
            <a:r>
              <a:rPr lang="ko-KR" altLang="en-US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마지막 데이터 </a:t>
            </a:r>
            <a:r>
              <a:rPr lang="en-US" altLang="ko-KR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+1</a:t>
            </a:r>
            <a:r>
              <a:rPr lang="ko-KR" altLang="en-US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일</a:t>
            </a:r>
            <a:r>
              <a:rPr lang="en-US" altLang="ko-KR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  <a:r>
              <a:rPr lang="ko-KR" altLang="en-US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와 가장 최근 구매일자와의 </a:t>
            </a:r>
            <a:r>
              <a:rPr lang="en-US" altLang="ko-KR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Datediff)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Frequency : 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고객이 </a:t>
            </a:r>
            <a:r>
              <a:rPr lang="ko-KR" altLang="en-US" sz="1600" b="1" dirty="0">
                <a:solidFill>
                  <a:srgbClr val="FF470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얼마나 자주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방문했는가 </a:t>
            </a:r>
            <a:r>
              <a:rPr lang="en-US" altLang="ko-KR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</a:t>
            </a:r>
            <a:r>
              <a:rPr lang="ko-KR" altLang="en-US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구매 일자 건수</a:t>
            </a:r>
            <a:r>
              <a:rPr lang="en-US" altLang="ko-KR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Monetary : 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고객이 </a:t>
            </a:r>
            <a:r>
              <a:rPr lang="ko-KR" altLang="en-US" sz="1600" b="1" dirty="0">
                <a:solidFill>
                  <a:srgbClr val="FF470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얼마나 구매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하였는가 </a:t>
            </a:r>
            <a:r>
              <a:rPr lang="en-US" altLang="ko-KR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</a:t>
            </a:r>
            <a:r>
              <a:rPr lang="ko-KR" altLang="en-US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총 구매 금액</a:t>
            </a:r>
            <a:r>
              <a:rPr lang="en-US" altLang="ko-KR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❖구매 </a:t>
            </a:r>
            <a:r>
              <a:rPr lang="en-US" altLang="ko-KR" sz="11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event </a:t>
            </a:r>
            <a:r>
              <a:rPr lang="ko-KR" altLang="en-US" sz="11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기준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3EDE0025-F2D2-2B18-5677-AEA67B0C3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56"/>
          <a:stretch/>
        </p:blipFill>
        <p:spPr>
          <a:xfrm>
            <a:off x="383959" y="3096573"/>
            <a:ext cx="4007737" cy="32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89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FF23-9A13-8C7D-BA2D-327CA4E5A8CB}"/>
              </a:ext>
            </a:extLst>
          </p:cNvPr>
          <p:cNvSpPr txBox="1"/>
          <p:nvPr/>
        </p:nvSpPr>
        <p:spPr>
          <a:xfrm>
            <a:off x="288758" y="914400"/>
            <a:ext cx="11393905" cy="25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(3)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RFM 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분석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Segment 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선정 과정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RFM 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각 점수를 통해 고객 세그먼트</a:t>
            </a:r>
            <a:endParaRPr lang="en-US" altLang="ko-KR" sz="14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4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분위 점수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(8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분류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고매출 유저 다수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세분화 점수 부여 필요</a:t>
            </a:r>
            <a:endParaRPr lang="en-US" altLang="ko-KR" sz="14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10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분위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(8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분류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Frequency 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점수 분포 문제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삼각도표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User 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개선 지표로 사용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4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분위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(8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분류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프로젝트 목적에 따라 분류 단순화 필요</a:t>
            </a:r>
            <a:endParaRPr lang="en-US" altLang="ko-KR" sz="14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4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분위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(4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분류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분석에서 주로 사용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279EE-4173-AA1D-177D-871D8A888A4D}"/>
              </a:ext>
            </a:extLst>
          </p:cNvPr>
          <p:cNvCxnSpPr>
            <a:cxnSpLocks/>
          </p:cNvCxnSpPr>
          <p:nvPr/>
        </p:nvCxnSpPr>
        <p:spPr>
          <a:xfrm>
            <a:off x="2459723" y="3721567"/>
            <a:ext cx="945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8C6423-713B-2981-0A23-395B1F9E1BB7}"/>
              </a:ext>
            </a:extLst>
          </p:cNvPr>
          <p:cNvSpPr txBox="1"/>
          <p:nvPr/>
        </p:nvSpPr>
        <p:spPr>
          <a:xfrm>
            <a:off x="971729" y="3377678"/>
            <a:ext cx="1324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4</a:t>
            </a:r>
            <a:r>
              <a:rPr kumimoji="1" lang="ko-KR" altLang="en-US" b="1" dirty="0">
                <a:latin typeface="Noto Sans Mro" panose="020B0502040504020204" pitchFamily="34" charset="0"/>
              </a:rPr>
              <a:t>분위 점수</a:t>
            </a:r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(8</a:t>
            </a:r>
            <a:r>
              <a:rPr kumimoji="1" lang="ko-KR" altLang="en-US" b="1" dirty="0">
                <a:latin typeface="Noto Sans Mro" panose="020B0502040504020204" pitchFamily="34" charset="0"/>
              </a:rPr>
              <a:t>분류</a:t>
            </a:r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32EB35-E88B-EDA9-E52B-B51234A00AA0}"/>
              </a:ext>
            </a:extLst>
          </p:cNvPr>
          <p:cNvSpPr txBox="1"/>
          <p:nvPr/>
        </p:nvSpPr>
        <p:spPr>
          <a:xfrm>
            <a:off x="3697410" y="3377678"/>
            <a:ext cx="161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10</a:t>
            </a:r>
            <a:r>
              <a:rPr kumimoji="1" lang="ko-KR" altLang="en-US" b="1" dirty="0">
                <a:latin typeface="Noto Sans Mro" panose="020B0502040504020204" pitchFamily="34" charset="0"/>
              </a:rPr>
              <a:t>분위 점수</a:t>
            </a:r>
            <a:endParaRPr kumimoji="1" lang="en-US" altLang="ko-KR" b="1" dirty="0">
              <a:latin typeface="Noto Sans Mro" panose="020B0502040504020204" pitchFamily="34" charset="0"/>
            </a:endParaRPr>
          </a:p>
          <a:p>
            <a:pPr algn="ctr"/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(8</a:t>
            </a:r>
            <a:r>
              <a:rPr kumimoji="1" lang="ko-KR" altLang="en-US" b="1" dirty="0">
                <a:latin typeface="Noto Sans Mro" panose="020B0502040504020204" pitchFamily="34" charset="0"/>
              </a:rPr>
              <a:t>분류</a:t>
            </a:r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BF5BF-E2E0-C864-818D-DF3AB45C1CD6}"/>
              </a:ext>
            </a:extLst>
          </p:cNvPr>
          <p:cNvSpPr txBox="1"/>
          <p:nvPr/>
        </p:nvSpPr>
        <p:spPr>
          <a:xfrm>
            <a:off x="7006775" y="3377678"/>
            <a:ext cx="1324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4</a:t>
            </a:r>
            <a:r>
              <a:rPr kumimoji="1" lang="ko-KR" altLang="en-US" b="1" dirty="0">
                <a:latin typeface="Noto Sans Mro" panose="020B0502040504020204" pitchFamily="34" charset="0"/>
              </a:rPr>
              <a:t>분위 점수</a:t>
            </a:r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(8</a:t>
            </a:r>
            <a:r>
              <a:rPr kumimoji="1" lang="ko-KR" altLang="en-US" b="1" dirty="0">
                <a:latin typeface="Noto Sans Mro" panose="020B0502040504020204" pitchFamily="34" charset="0"/>
              </a:rPr>
              <a:t>분류</a:t>
            </a:r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98E20-10B0-485B-1F6C-DB52FA195CB8}"/>
              </a:ext>
            </a:extLst>
          </p:cNvPr>
          <p:cNvSpPr txBox="1"/>
          <p:nvPr/>
        </p:nvSpPr>
        <p:spPr>
          <a:xfrm>
            <a:off x="10024298" y="3377678"/>
            <a:ext cx="1324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4</a:t>
            </a:r>
            <a:r>
              <a:rPr kumimoji="1" lang="ko-KR" altLang="en-US" b="1" dirty="0">
                <a:latin typeface="Noto Sans Mro" panose="020B0502040504020204" pitchFamily="34" charset="0"/>
              </a:rPr>
              <a:t>분위 점수</a:t>
            </a:r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(4</a:t>
            </a:r>
            <a:r>
              <a:rPr kumimoji="1" lang="ko-KR" altLang="en-US" b="1" dirty="0">
                <a:latin typeface="Noto Sans Mro" panose="020B0502040504020204" pitchFamily="34" charset="0"/>
              </a:rPr>
              <a:t>분류</a:t>
            </a:r>
            <a:r>
              <a:rPr kumimoji="1" lang="en-US" altLang="ko-KR" b="1" dirty="0">
                <a:latin typeface="Noto Sans Mro" panose="020B0502040504020204" pitchFamily="34" charset="0"/>
                <a:ea typeface="Noto Sans Mro" panose="020B0502040504020204" pitchFamily="34" charset="0"/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294A9-7E74-A0D0-E27B-5222DE3298F1}"/>
              </a:ext>
            </a:extLst>
          </p:cNvPr>
          <p:cNvCxnSpPr>
            <a:cxnSpLocks/>
          </p:cNvCxnSpPr>
          <p:nvPr/>
        </p:nvCxnSpPr>
        <p:spPr>
          <a:xfrm>
            <a:off x="5623167" y="3721567"/>
            <a:ext cx="945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2DF18E8-B3D1-8173-4BB0-B5731DFEEB26}"/>
              </a:ext>
            </a:extLst>
          </p:cNvPr>
          <p:cNvCxnSpPr>
            <a:cxnSpLocks/>
          </p:cNvCxnSpPr>
          <p:nvPr/>
        </p:nvCxnSpPr>
        <p:spPr>
          <a:xfrm>
            <a:off x="8786611" y="3721567"/>
            <a:ext cx="945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slide2" descr="Segment">
            <a:extLst>
              <a:ext uri="{FF2B5EF4-FFF2-40B4-BE49-F238E27FC236}">
                <a16:creationId xmlns:a16="http://schemas.microsoft.com/office/drawing/2014/main" id="{315C1B58-2604-C469-BEF3-6160B5D6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70" b="10920"/>
          <a:stretch/>
        </p:blipFill>
        <p:spPr>
          <a:xfrm>
            <a:off x="9184212" y="4024009"/>
            <a:ext cx="2942819" cy="2246937"/>
          </a:xfrm>
          <a:prstGeom prst="rect">
            <a:avLst/>
          </a:prstGeom>
        </p:spPr>
      </p:pic>
      <p:pic>
        <p:nvPicPr>
          <p:cNvPr id="13" name="slide2" descr="시트 26">
            <a:extLst>
              <a:ext uri="{FF2B5EF4-FFF2-40B4-BE49-F238E27FC236}">
                <a16:creationId xmlns:a16="http://schemas.microsoft.com/office/drawing/2014/main" id="{C27E5AEC-BD56-E41F-3137-2BFEFD50B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5" b="8191"/>
          <a:stretch/>
        </p:blipFill>
        <p:spPr>
          <a:xfrm>
            <a:off x="3135821" y="4024009"/>
            <a:ext cx="2694795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4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7" name="Google Shape;41;p2">
            <a:extLst>
              <a:ext uri="{FF2B5EF4-FFF2-40B4-BE49-F238E27FC236}">
                <a16:creationId xmlns:a16="http://schemas.microsoft.com/office/drawing/2014/main" id="{45184328-F3CF-4B43-99DB-DCF764272DCD}"/>
              </a:ext>
            </a:extLst>
          </p:cNvPr>
          <p:cNvSpPr txBox="1"/>
          <p:nvPr/>
        </p:nvSpPr>
        <p:spPr>
          <a:xfrm>
            <a:off x="952086" y="1404863"/>
            <a:ext cx="7480716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 일정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 팀 소개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 개요 </a:t>
            </a: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 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분석 배경</a:t>
            </a: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개발 환경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피드백 정리 및 수정사항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데이터 수집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데이터 전처리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데이터 분석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데이터 시각화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결론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 진행 소감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75581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FF23-9A13-8C7D-BA2D-327CA4E5A8CB}"/>
              </a:ext>
            </a:extLst>
          </p:cNvPr>
          <p:cNvSpPr txBox="1"/>
          <p:nvPr/>
        </p:nvSpPr>
        <p:spPr>
          <a:xfrm>
            <a:off x="288758" y="914400"/>
            <a:ext cx="11393905" cy="181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(4)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구매전환율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재구매율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개념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구매전환율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기준 별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구매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event / 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총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event</a:t>
            </a:r>
          </a:p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재구매율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 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한 유저가 해당 기준을 다시 구매하는 경우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</a:t>
            </a:r>
            <a:r>
              <a:rPr lang="ko-KR" altLang="en-US" sz="11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❖ </a:t>
            </a:r>
            <a:r>
              <a:rPr lang="en-US" altLang="ko-KR" sz="11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Category1,2</a:t>
            </a:r>
            <a:r>
              <a:rPr lang="ko-KR" altLang="en-US" sz="11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1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,Brand </a:t>
            </a:r>
            <a:r>
              <a:rPr lang="ko-KR" altLang="en-US" sz="11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기준</a:t>
            </a:r>
            <a:endParaRPr lang="en-US" altLang="ko-KR" sz="12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7" name="slide2" descr="시트 34 (2)">
            <a:extLst>
              <a:ext uri="{FF2B5EF4-FFF2-40B4-BE49-F238E27FC236}">
                <a16:creationId xmlns:a16="http://schemas.microsoft.com/office/drawing/2014/main" id="{02DF2C2C-6AB4-0D22-B487-FE5E99302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2881428"/>
            <a:ext cx="6569981" cy="333625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89B780F-F911-CC5D-3029-65027A3BA4D2}"/>
              </a:ext>
            </a:extLst>
          </p:cNvPr>
          <p:cNvSpPr/>
          <p:nvPr/>
        </p:nvSpPr>
        <p:spPr>
          <a:xfrm>
            <a:off x="5121189" y="1332985"/>
            <a:ext cx="6977885" cy="1607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유저 예외 사유 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구매전환율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소수의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event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를 발생시키면서 구매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event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만 존재하는 고객 다수 존재</a:t>
            </a:r>
            <a:endParaRPr lang="en-US" altLang="ko-KR" sz="14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재구매율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Frequency 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와 의미 중첩</a:t>
            </a:r>
            <a:endParaRPr lang="en-US" altLang="ko-KR" sz="14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+)</a:t>
            </a:r>
            <a:r>
              <a:rPr lang="ko-KR" altLang="en-US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2030 </a:t>
            </a:r>
            <a:r>
              <a:rPr lang="ko-KR" altLang="en-US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남성 분석 </a:t>
            </a:r>
            <a:r>
              <a:rPr lang="en-US" altLang="ko-KR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재구매율의 경우 구매한 </a:t>
            </a:r>
            <a:r>
              <a:rPr lang="en-US" altLang="ko-KR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user</a:t>
            </a:r>
            <a:r>
              <a:rPr lang="ko-KR" altLang="en-US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가 적은 </a:t>
            </a:r>
            <a:r>
              <a:rPr lang="en-US" altLang="ko-KR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category2</a:t>
            </a:r>
            <a:r>
              <a:rPr lang="ko-KR" altLang="en-US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를 제외하기 위해 구매자가 </a:t>
            </a:r>
            <a:r>
              <a:rPr lang="en-US" altLang="ko-KR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20</a:t>
            </a:r>
            <a:r>
              <a:rPr lang="ko-KR" altLang="en-US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명 이상인 </a:t>
            </a:r>
            <a:r>
              <a:rPr lang="en-US" altLang="ko-KR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category2</a:t>
            </a:r>
            <a:r>
              <a:rPr lang="ko-KR" altLang="en-US" sz="105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만 표현</a:t>
            </a:r>
            <a:endParaRPr lang="en-US" altLang="ko-KR" sz="105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06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8.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시각화</a:t>
            </a:r>
          </a:p>
        </p:txBody>
      </p:sp>
      <p:sp>
        <p:nvSpPr>
          <p:cNvPr id="24" name="Google Shape;41;p2">
            <a:extLst>
              <a:ext uri="{FF2B5EF4-FFF2-40B4-BE49-F238E27FC236}">
                <a16:creationId xmlns:a16="http://schemas.microsoft.com/office/drawing/2014/main" id="{990FB403-AB71-4C9A-9B22-32A93D3D5D18}"/>
              </a:ext>
            </a:extLst>
          </p:cNvPr>
          <p:cNvSpPr txBox="1"/>
          <p:nvPr/>
        </p:nvSpPr>
        <p:spPr>
          <a:xfrm>
            <a:off x="163255" y="911129"/>
            <a:ext cx="1001184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Tableau 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대시보드 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976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9.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B7203-70F4-8013-09EE-1BB556E152C4}"/>
              </a:ext>
            </a:extLst>
          </p:cNvPr>
          <p:cNvSpPr txBox="1"/>
          <p:nvPr/>
        </p:nvSpPr>
        <p:spPr>
          <a:xfrm>
            <a:off x="288759" y="914400"/>
            <a:ext cx="86363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User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650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9.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B7203-70F4-8013-09EE-1BB556E152C4}"/>
              </a:ext>
            </a:extLst>
          </p:cNvPr>
          <p:cNvSpPr txBox="1"/>
          <p:nvPr/>
        </p:nvSpPr>
        <p:spPr>
          <a:xfrm>
            <a:off x="288758" y="914400"/>
            <a:ext cx="131457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Category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8" name="slide2" descr="대시보드4 | 산점도">
            <a:extLst>
              <a:ext uri="{FF2B5EF4-FFF2-40B4-BE49-F238E27FC236}">
                <a16:creationId xmlns:a16="http://schemas.microsoft.com/office/drawing/2014/main" id="{3C7EA73F-1F9D-835E-042B-4D513C60D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" r="6493" b="2487"/>
          <a:stretch/>
        </p:blipFill>
        <p:spPr>
          <a:xfrm>
            <a:off x="288758" y="1937752"/>
            <a:ext cx="6009399" cy="33176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C27CD-D2EC-C476-A6F9-9EB7A1632C7A}"/>
              </a:ext>
            </a:extLst>
          </p:cNvPr>
          <p:cNvSpPr txBox="1"/>
          <p:nvPr/>
        </p:nvSpPr>
        <p:spPr>
          <a:xfrm>
            <a:off x="6726475" y="2010427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상위지표인 </a:t>
            </a:r>
            <a:r>
              <a:rPr lang="en-US" altLang="ko-KR" dirty="0"/>
              <a:t>1</a:t>
            </a:r>
            <a:r>
              <a:rPr lang="ko-KR" altLang="en-US" dirty="0" err="1"/>
              <a:t>사분면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카테고리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748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9.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B7203-70F4-8013-09EE-1BB556E152C4}"/>
              </a:ext>
            </a:extLst>
          </p:cNvPr>
          <p:cNvSpPr txBox="1"/>
          <p:nvPr/>
        </p:nvSpPr>
        <p:spPr>
          <a:xfrm>
            <a:off x="288758" y="914400"/>
            <a:ext cx="131457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Brand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F949FE-4724-32C3-9A01-1EC89565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1584385"/>
            <a:ext cx="4535817" cy="43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32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9.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B7203-70F4-8013-09EE-1BB556E152C4}"/>
              </a:ext>
            </a:extLst>
          </p:cNvPr>
          <p:cNvSpPr txBox="1"/>
          <p:nvPr/>
        </p:nvSpPr>
        <p:spPr>
          <a:xfrm>
            <a:off x="288758" y="914400"/>
            <a:ext cx="131457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387371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9.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결론</a:t>
            </a:r>
          </a:p>
        </p:txBody>
      </p:sp>
      <p:sp>
        <p:nvSpPr>
          <p:cNvPr id="24" name="Google Shape;41;p2">
            <a:extLst>
              <a:ext uri="{FF2B5EF4-FFF2-40B4-BE49-F238E27FC236}">
                <a16:creationId xmlns:a16="http://schemas.microsoft.com/office/drawing/2014/main" id="{990FB403-AB71-4C9A-9B22-32A93D3D5D18}"/>
              </a:ext>
            </a:extLst>
          </p:cNvPr>
          <p:cNvSpPr txBox="1"/>
          <p:nvPr/>
        </p:nvSpPr>
        <p:spPr>
          <a:xfrm>
            <a:off x="170353" y="1262081"/>
            <a:ext cx="10270466" cy="521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프로젝트를 통해 얻은 인사이트</a:t>
            </a: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결론 총 정리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	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유저 </a:t>
            </a: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	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카테고리 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3">
              <a:lnSpc>
                <a:spcPct val="150000"/>
              </a:lnSpc>
            </a:pP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가구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/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인테리어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인테리어 소품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,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침구단품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디지털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/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가전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휴대폰 악세사리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endParaRPr lang="en-US" altLang="ko-KR" sz="14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lvl="3">
              <a:lnSpc>
                <a:spcPct val="150000"/>
              </a:lnSpc>
            </a:pP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스포츠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/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레저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</a:t>
            </a:r>
            <a:r>
              <a:rPr lang="ko-KR" altLang="en-US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캠핑</a:t>
            </a:r>
            <a:r>
              <a:rPr lang="en-US" altLang="ko-KR" sz="14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	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브랜드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	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   </a:t>
            </a:r>
            <a:r>
              <a:rPr lang="ko-KR" altLang="en-US" sz="1400" b="1" dirty="0" err="1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ㅇㅇ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	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933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진행 소감</a:t>
            </a:r>
          </a:p>
        </p:txBody>
      </p:sp>
      <p:sp>
        <p:nvSpPr>
          <p:cNvPr id="6" name="Google Shape;41;p2">
            <a:extLst>
              <a:ext uri="{FF2B5EF4-FFF2-40B4-BE49-F238E27FC236}">
                <a16:creationId xmlns:a16="http://schemas.microsoft.com/office/drawing/2014/main" id="{FC775A7A-11CE-40CD-ADAC-9A45A63C0B0A}"/>
              </a:ext>
            </a:extLst>
          </p:cNvPr>
          <p:cNvSpPr txBox="1"/>
          <p:nvPr/>
        </p:nvSpPr>
        <p:spPr>
          <a:xfrm>
            <a:off x="854734" y="1536194"/>
            <a:ext cx="10482532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 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되돌아보며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 결과물에 대한 프로젝트 기획 의도와의 부합 정도 및 실무 활용 가능 정도</a:t>
            </a: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달성도</a:t>
            </a: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완성도 등 자체적인 평가 의견과 느낀 점을 작성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프로젝트를 수행하면서 느낀 점이나 경험한 성과에 대하여 기재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경력 계획 등과 연관시켜 팀별 공통 의견</a:t>
            </a: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개인 의견을 자유롭게 작성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개인 또는 우리 팀이 잘한 부분과 아쉬운 점을 작성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96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;p2">
            <a:extLst>
              <a:ext uri="{FF2B5EF4-FFF2-40B4-BE49-F238E27FC236}">
                <a16:creationId xmlns:a16="http://schemas.microsoft.com/office/drawing/2014/main" id="{FC775A7A-11CE-40CD-ADAC-9A45A63C0B0A}"/>
              </a:ext>
            </a:extLst>
          </p:cNvPr>
          <p:cNvSpPr txBox="1"/>
          <p:nvPr/>
        </p:nvSpPr>
        <p:spPr>
          <a:xfrm>
            <a:off x="854734" y="2598023"/>
            <a:ext cx="1048253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4505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일정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4B905F-E35F-963F-77CE-99669BCE3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94701"/>
              </p:ext>
            </p:extLst>
          </p:nvPr>
        </p:nvGraphicFramePr>
        <p:xfrm>
          <a:off x="371642" y="1021570"/>
          <a:ext cx="10959442" cy="51025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00040">
                  <a:extLst>
                    <a:ext uri="{9D8B030D-6E8A-4147-A177-3AD203B41FA5}">
                      <a16:colId xmlns:a16="http://schemas.microsoft.com/office/drawing/2014/main" val="286321615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203369351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3904768425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3072612413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2027105581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3912951479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86404362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3162318159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3955965525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2758295354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985791814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891993656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576047503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1765807322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3365424120"/>
                    </a:ext>
                  </a:extLst>
                </a:gridCol>
              </a:tblGrid>
              <a:tr h="479386">
                <a:tc row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주차</a:t>
                      </a:r>
                      <a:endParaRPr lang="en-US" altLang="ko-K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r>
                        <a:rPr lang="ko-KR" altLang="en-US" sz="1800" dirty="0"/>
                        <a:t>주차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404941"/>
                  </a:ext>
                </a:extLst>
              </a:tr>
              <a:tr h="8274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5/9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5/10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5/11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5/12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5/13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5/16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5/17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5/18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5/19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5/20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5/23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5/24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5/25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5/26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553415"/>
                  </a:ext>
                </a:extLst>
              </a:tr>
              <a:tr h="632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사전 조사 및 주제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325273"/>
                  </a:ext>
                </a:extLst>
              </a:tr>
              <a:tr h="632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9D7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9D7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9D7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928016"/>
                  </a:ext>
                </a:extLst>
              </a:tr>
              <a:tr h="632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 전처리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757061"/>
                  </a:ext>
                </a:extLst>
              </a:tr>
              <a:tr h="632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31668"/>
                  </a:ext>
                </a:extLst>
              </a:tr>
              <a:tr h="632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134056"/>
                  </a:ext>
                </a:extLst>
              </a:tr>
              <a:tr h="632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발표 준비 및 결론 도출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255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70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947292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팀 소개</a:t>
            </a:r>
            <a:endParaRPr lang="en-US" altLang="ko-KR" sz="28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5" name="Object 34">
            <a:extLst>
              <a:ext uri="{FF2B5EF4-FFF2-40B4-BE49-F238E27FC236}">
                <a16:creationId xmlns:a16="http://schemas.microsoft.com/office/drawing/2014/main" id="{9A66E4F5-5042-4438-AE8A-61C77486C8E4}"/>
              </a:ext>
            </a:extLst>
          </p:cNvPr>
          <p:cNvSpPr txBox="1"/>
          <p:nvPr/>
        </p:nvSpPr>
        <p:spPr>
          <a:xfrm>
            <a:off x="6663469" y="4564479"/>
            <a:ext cx="2831253" cy="3751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787878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Noto Sans CJK KR Bold" pitchFamily="34" charset="0"/>
              </a:rPr>
              <a:t>오세랑</a:t>
            </a:r>
            <a:endParaRPr lang="en-US" sz="1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99" name="Object 40">
            <a:extLst>
              <a:ext uri="{FF2B5EF4-FFF2-40B4-BE49-F238E27FC236}">
                <a16:creationId xmlns:a16="http://schemas.microsoft.com/office/drawing/2014/main" id="{9A9DE255-CDFE-4CB8-982E-401B46290D30}"/>
              </a:ext>
            </a:extLst>
          </p:cNvPr>
          <p:cNvSpPr txBox="1"/>
          <p:nvPr/>
        </p:nvSpPr>
        <p:spPr>
          <a:xfrm>
            <a:off x="4467120" y="4564479"/>
            <a:ext cx="2831253" cy="3751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787878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Noto Sans CJK KR Bold" pitchFamily="34" charset="0"/>
              </a:rPr>
              <a:t>김준형</a:t>
            </a:r>
            <a:endParaRPr lang="en-US" sz="1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103" name="Object 46">
            <a:extLst>
              <a:ext uri="{FF2B5EF4-FFF2-40B4-BE49-F238E27FC236}">
                <a16:creationId xmlns:a16="http://schemas.microsoft.com/office/drawing/2014/main" id="{7A020377-F6C7-436F-8FC1-F6A7F2D0D553}"/>
              </a:ext>
            </a:extLst>
          </p:cNvPr>
          <p:cNvSpPr txBox="1"/>
          <p:nvPr/>
        </p:nvSpPr>
        <p:spPr>
          <a:xfrm>
            <a:off x="2270771" y="4564479"/>
            <a:ext cx="2831253" cy="3751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787878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Noto Sans CJK KR Bold" pitchFamily="34" charset="0"/>
              </a:rPr>
              <a:t>김민석</a:t>
            </a:r>
            <a:endParaRPr lang="en-US" sz="1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105" name="Object 50">
            <a:extLst>
              <a:ext uri="{FF2B5EF4-FFF2-40B4-BE49-F238E27FC236}">
                <a16:creationId xmlns:a16="http://schemas.microsoft.com/office/drawing/2014/main" id="{CFD60D0A-E141-4258-A8D9-8F90A361227B}"/>
              </a:ext>
            </a:extLst>
          </p:cNvPr>
          <p:cNvSpPr txBox="1"/>
          <p:nvPr/>
        </p:nvSpPr>
        <p:spPr>
          <a:xfrm>
            <a:off x="546297" y="5206356"/>
            <a:ext cx="188750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000" kern="0" spc="-100" dirty="0">
                <a:solidFill>
                  <a:srgbClr val="9E9E9E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해당 팀원에 관한 설명을 해주세요. </a:t>
            </a:r>
            <a:endParaRPr lang="en-US" sz="1050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07" name="Object 52">
            <a:extLst>
              <a:ext uri="{FF2B5EF4-FFF2-40B4-BE49-F238E27FC236}">
                <a16:creationId xmlns:a16="http://schemas.microsoft.com/office/drawing/2014/main" id="{187969AB-4D5D-4491-A3CB-FD873076C01F}"/>
              </a:ext>
            </a:extLst>
          </p:cNvPr>
          <p:cNvSpPr txBox="1"/>
          <p:nvPr/>
        </p:nvSpPr>
        <p:spPr>
          <a:xfrm>
            <a:off x="74423" y="4564479"/>
            <a:ext cx="2831253" cy="3751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787878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Noto Sans CJK KR Bold" pitchFamily="34" charset="0"/>
              </a:rPr>
              <a:t>김건회</a:t>
            </a:r>
            <a:endParaRPr lang="en-US" sz="1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109" name="Object 56">
            <a:extLst>
              <a:ext uri="{FF2B5EF4-FFF2-40B4-BE49-F238E27FC236}">
                <a16:creationId xmlns:a16="http://schemas.microsoft.com/office/drawing/2014/main" id="{F2CA855E-87C3-420D-9FF3-F660722020D3}"/>
              </a:ext>
            </a:extLst>
          </p:cNvPr>
          <p:cNvSpPr txBox="1"/>
          <p:nvPr/>
        </p:nvSpPr>
        <p:spPr>
          <a:xfrm>
            <a:off x="1448959" y="1985745"/>
            <a:ext cx="929408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팀과 팀원들의 역할에 대한 소개를 간단하게 진행 부탁드립니다</a:t>
            </a:r>
            <a:r>
              <a:rPr lang="en-US" altLang="ko-KR" sz="1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</a:rPr>
              <a:t>.</a:t>
            </a:r>
            <a:endParaRPr lang="en-US" sz="1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110" name="Object 57">
            <a:extLst>
              <a:ext uri="{FF2B5EF4-FFF2-40B4-BE49-F238E27FC236}">
                <a16:creationId xmlns:a16="http://schemas.microsoft.com/office/drawing/2014/main" id="{B01FEC48-A573-44A8-B5BC-16623B95C979}"/>
              </a:ext>
            </a:extLst>
          </p:cNvPr>
          <p:cNvSpPr txBox="1"/>
          <p:nvPr/>
        </p:nvSpPr>
        <p:spPr>
          <a:xfrm>
            <a:off x="915410" y="1081798"/>
            <a:ext cx="1036118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400" dirty="0"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Open Sans ExtraBold" pitchFamily="34" charset="0"/>
              </a:rPr>
              <a:t>숨마쿰라우데</a:t>
            </a:r>
            <a:endParaRPr lang="en-US" sz="105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131" name="Object 50">
            <a:extLst>
              <a:ext uri="{FF2B5EF4-FFF2-40B4-BE49-F238E27FC236}">
                <a16:creationId xmlns:a16="http://schemas.microsoft.com/office/drawing/2014/main" id="{CF123419-6013-43CA-9E08-DD49B499B98A}"/>
              </a:ext>
            </a:extLst>
          </p:cNvPr>
          <p:cNvSpPr txBox="1"/>
          <p:nvPr/>
        </p:nvSpPr>
        <p:spPr>
          <a:xfrm>
            <a:off x="2742646" y="5206356"/>
            <a:ext cx="188750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000" kern="0" spc="-100" dirty="0">
                <a:solidFill>
                  <a:srgbClr val="9E9E9E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해당 팀원에 관한 설명을 해주세요. </a:t>
            </a:r>
            <a:endParaRPr lang="en-US" sz="1050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32" name="Object 50">
            <a:extLst>
              <a:ext uri="{FF2B5EF4-FFF2-40B4-BE49-F238E27FC236}">
                <a16:creationId xmlns:a16="http://schemas.microsoft.com/office/drawing/2014/main" id="{EA6B41ED-2754-4268-9227-B10EB046A84B}"/>
              </a:ext>
            </a:extLst>
          </p:cNvPr>
          <p:cNvSpPr txBox="1"/>
          <p:nvPr/>
        </p:nvSpPr>
        <p:spPr>
          <a:xfrm>
            <a:off x="7135343" y="5206356"/>
            <a:ext cx="188750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000" kern="0" spc="-100" dirty="0">
                <a:solidFill>
                  <a:srgbClr val="9E9E9E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해당 팀원에 관한 설명을 해주세요. </a:t>
            </a:r>
            <a:endParaRPr lang="en-US" sz="1050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33" name="Object 50">
            <a:extLst>
              <a:ext uri="{FF2B5EF4-FFF2-40B4-BE49-F238E27FC236}">
                <a16:creationId xmlns:a16="http://schemas.microsoft.com/office/drawing/2014/main" id="{824FF126-4CCF-495E-B9EA-8B5FFB5B56C5}"/>
              </a:ext>
            </a:extLst>
          </p:cNvPr>
          <p:cNvSpPr txBox="1"/>
          <p:nvPr/>
        </p:nvSpPr>
        <p:spPr>
          <a:xfrm>
            <a:off x="4938995" y="5206356"/>
            <a:ext cx="188750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000" kern="0" spc="-100" dirty="0">
                <a:solidFill>
                  <a:srgbClr val="9E9E9E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해당 팀원에 관한 설명을 해주세요. </a:t>
            </a:r>
            <a:endParaRPr lang="en-US" sz="1050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D0F0E2D-E67B-46A2-98D2-18E7F406A30F}"/>
              </a:ext>
            </a:extLst>
          </p:cNvPr>
          <p:cNvSpPr/>
          <p:nvPr/>
        </p:nvSpPr>
        <p:spPr>
          <a:xfrm>
            <a:off x="595103" y="2605193"/>
            <a:ext cx="1789890" cy="171639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F94D500-72F9-42BB-870F-C735F434F258}"/>
              </a:ext>
            </a:extLst>
          </p:cNvPr>
          <p:cNvSpPr/>
          <p:nvPr/>
        </p:nvSpPr>
        <p:spPr>
          <a:xfrm>
            <a:off x="2820008" y="2605193"/>
            <a:ext cx="1789890" cy="171639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940985C-B03A-4F97-B07C-66FAF4365FE8}"/>
              </a:ext>
            </a:extLst>
          </p:cNvPr>
          <p:cNvSpPr/>
          <p:nvPr/>
        </p:nvSpPr>
        <p:spPr>
          <a:xfrm>
            <a:off x="5044913" y="2605193"/>
            <a:ext cx="1789890" cy="171639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1FA3D7EF-168A-481F-917C-5582A13F0EDD}"/>
              </a:ext>
            </a:extLst>
          </p:cNvPr>
          <p:cNvSpPr/>
          <p:nvPr/>
        </p:nvSpPr>
        <p:spPr>
          <a:xfrm>
            <a:off x="7269818" y="2605193"/>
            <a:ext cx="1789890" cy="171639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7604151-0C1B-65EB-029E-ACBBBEB468C7}"/>
              </a:ext>
            </a:extLst>
          </p:cNvPr>
          <p:cNvSpPr/>
          <p:nvPr/>
        </p:nvSpPr>
        <p:spPr>
          <a:xfrm>
            <a:off x="9494722" y="2605193"/>
            <a:ext cx="1789890" cy="171639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Object 34">
            <a:extLst>
              <a:ext uri="{FF2B5EF4-FFF2-40B4-BE49-F238E27FC236}">
                <a16:creationId xmlns:a16="http://schemas.microsoft.com/office/drawing/2014/main" id="{AAE18C83-2CD1-3183-DCD1-37C8812B84B4}"/>
              </a:ext>
            </a:extLst>
          </p:cNvPr>
          <p:cNvSpPr txBox="1"/>
          <p:nvPr/>
        </p:nvSpPr>
        <p:spPr>
          <a:xfrm>
            <a:off x="9022846" y="4564479"/>
            <a:ext cx="2831253" cy="3751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787878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Noto Sans CJK KR Bold" pitchFamily="34" charset="0"/>
              </a:rPr>
              <a:t>이중호</a:t>
            </a:r>
            <a:endParaRPr lang="en-US" sz="1400" dirty="0"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25" name="Object 50">
            <a:extLst>
              <a:ext uri="{FF2B5EF4-FFF2-40B4-BE49-F238E27FC236}">
                <a16:creationId xmlns:a16="http://schemas.microsoft.com/office/drawing/2014/main" id="{F787C620-886E-A686-1DAC-B66CFF42F74A}"/>
              </a:ext>
            </a:extLst>
          </p:cNvPr>
          <p:cNvSpPr txBox="1"/>
          <p:nvPr/>
        </p:nvSpPr>
        <p:spPr>
          <a:xfrm>
            <a:off x="9494720" y="5206356"/>
            <a:ext cx="188750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000" kern="0" spc="-100" dirty="0">
                <a:solidFill>
                  <a:srgbClr val="9E9E9E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해당 팀원에 관한 설명을 해주세요. </a:t>
            </a:r>
            <a:endParaRPr lang="en-US" sz="1050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35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24" name="Google Shape;41;p2">
            <a:extLst>
              <a:ext uri="{FF2B5EF4-FFF2-40B4-BE49-F238E27FC236}">
                <a16:creationId xmlns:a16="http://schemas.microsoft.com/office/drawing/2014/main" id="{990FB403-AB71-4C9A-9B22-32A93D3D5D18}"/>
              </a:ext>
            </a:extLst>
          </p:cNvPr>
          <p:cNvSpPr txBox="1"/>
          <p:nvPr/>
        </p:nvSpPr>
        <p:spPr>
          <a:xfrm>
            <a:off x="155745" y="741004"/>
            <a:ext cx="11415404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 주제 선정 및 분석 배경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(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기획의도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 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프로젝트를 통해 얻고자 하는 것 등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 주제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29cm 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매출 다각화를 통한 성장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주제 선정 및 분석 배경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User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분석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2030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여성에 매출 집중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Category 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분석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의류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잡화가 매출의 약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85%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를 견인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Brand 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분석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소수의 브랜드가 매출 대부분을 견인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6" name="AutoShape 2" descr="Untitled">
            <a:extLst>
              <a:ext uri="{FF2B5EF4-FFF2-40B4-BE49-F238E27FC236}">
                <a16:creationId xmlns:a16="http://schemas.microsoft.com/office/drawing/2014/main" id="{8FFAE22A-CA38-5929-2D31-9633343F13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419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2982CF-C8B7-46B8-E697-C17050D23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1" y="2053257"/>
            <a:ext cx="7673063" cy="4198047"/>
          </a:xfrm>
          <a:prstGeom prst="rect">
            <a:avLst/>
          </a:prstGeom>
        </p:spPr>
      </p:pic>
      <p:pic>
        <p:nvPicPr>
          <p:cNvPr id="13" name="slide2" descr="시트 52">
            <a:extLst>
              <a:ext uri="{FF2B5EF4-FFF2-40B4-BE49-F238E27FC236}">
                <a16:creationId xmlns:a16="http://schemas.microsoft.com/office/drawing/2014/main" id="{3764C6A8-F104-79CF-EAA6-76CD5D74E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0" t="3800" r="11420" b="3680"/>
          <a:stretch>
            <a:fillRect/>
          </a:stretch>
        </p:blipFill>
        <p:spPr>
          <a:xfrm>
            <a:off x="620851" y="2085402"/>
            <a:ext cx="5922824" cy="4155323"/>
          </a:xfrm>
          <a:prstGeom prst="rect">
            <a:avLst/>
          </a:prstGeom>
        </p:spPr>
      </p:pic>
      <p:pic>
        <p:nvPicPr>
          <p:cNvPr id="14" name="slide2" descr="파레토(Brand name-price)">
            <a:extLst>
              <a:ext uri="{FF2B5EF4-FFF2-40B4-BE49-F238E27FC236}">
                <a16:creationId xmlns:a16="http://schemas.microsoft.com/office/drawing/2014/main" id="{BF916515-BE8D-A319-A2B9-F9C39812FB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"/>
          <a:stretch/>
        </p:blipFill>
        <p:spPr>
          <a:xfrm>
            <a:off x="431800" y="2038394"/>
            <a:ext cx="6637199" cy="419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7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E1CA5A-93C1-CD63-0EF7-A72E488130D4}"/>
              </a:ext>
            </a:extLst>
          </p:cNvPr>
          <p:cNvSpPr/>
          <p:nvPr/>
        </p:nvSpPr>
        <p:spPr>
          <a:xfrm>
            <a:off x="279400" y="835142"/>
            <a:ext cx="1051052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현황 분석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내부적으로 </a:t>
            </a:r>
            <a:r>
              <a:rPr lang="ko-KR" altLang="en-US" b="1" dirty="0">
                <a:solidFill>
                  <a:srgbClr val="FF470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파레토 현상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이 두드러지게 나타남을 확인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온라인플랫폼에서 </a:t>
            </a:r>
            <a:r>
              <a:rPr lang="ko-KR" altLang="en-US" b="1" dirty="0">
                <a:solidFill>
                  <a:srgbClr val="FF470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롱 테일 현상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이 나타나는 점을 근거로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29cm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의 매출 성장 가능성을 발견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3182391-777A-4A53-2415-7A847EE7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2434591"/>
            <a:ext cx="10788650" cy="361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45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24" name="Google Shape;41;p2">
            <a:extLst>
              <a:ext uri="{FF2B5EF4-FFF2-40B4-BE49-F238E27FC236}">
                <a16:creationId xmlns:a16="http://schemas.microsoft.com/office/drawing/2014/main" id="{990FB403-AB71-4C9A-9B22-32A93D3D5D18}"/>
              </a:ext>
            </a:extLst>
          </p:cNvPr>
          <p:cNvSpPr txBox="1"/>
          <p:nvPr/>
        </p:nvSpPr>
        <p:spPr>
          <a:xfrm>
            <a:off x="309555" y="1106812"/>
            <a:ext cx="11415404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프로젝트를 기획한 의도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: 29cm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의 특성을 파악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회사 방향성에 적합한 </a:t>
            </a:r>
            <a:r>
              <a:rPr lang="ko-KR" altLang="en-US" b="1" dirty="0">
                <a:solidFill>
                  <a:srgbClr val="FF470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매출 다각화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방안 제시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프로젝트를 통해 얻고자 하는 인사이트 </a:t>
            </a:r>
            <a:r>
              <a:rPr lang="en-US" altLang="ko-KR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주 매출처인 카테고리와 고객층이 아닌 부분에서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롱 테일 현상</a:t>
            </a:r>
            <a:r>
              <a:rPr lang="ko-KR" altLang="en-US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을 유도해낼 수 있는 지를 탐구</a:t>
            </a:r>
            <a:endParaRPr lang="en-US" altLang="ko-KR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A705BC-F068-10AB-1B79-16EAB8BC3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95" y="2592193"/>
            <a:ext cx="4931286" cy="28247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73D8AA-40C5-64F5-384A-EA02A99C8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7" y="2609078"/>
            <a:ext cx="5516170" cy="28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4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24" name="Google Shape;41;p2">
            <a:extLst>
              <a:ext uri="{FF2B5EF4-FFF2-40B4-BE49-F238E27FC236}">
                <a16:creationId xmlns:a16="http://schemas.microsoft.com/office/drawing/2014/main" id="{990FB403-AB71-4C9A-9B22-32A93D3D5D18}"/>
              </a:ext>
            </a:extLst>
          </p:cNvPr>
          <p:cNvSpPr txBox="1"/>
          <p:nvPr/>
        </p:nvSpPr>
        <p:spPr>
          <a:xfrm>
            <a:off x="213178" y="853942"/>
            <a:ext cx="1141540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개발 환경 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F76144-7672-400E-B7F8-A6D8D133F07C}"/>
              </a:ext>
            </a:extLst>
          </p:cNvPr>
          <p:cNvSpPr/>
          <p:nvPr/>
        </p:nvSpPr>
        <p:spPr>
          <a:xfrm>
            <a:off x="1561823" y="1847071"/>
            <a:ext cx="1512163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Language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5CEB9-52DA-42B0-A5FC-01BE12CDC1CF}"/>
              </a:ext>
            </a:extLst>
          </p:cNvPr>
          <p:cNvSpPr/>
          <p:nvPr/>
        </p:nvSpPr>
        <p:spPr>
          <a:xfrm>
            <a:off x="3463637" y="1854120"/>
            <a:ext cx="1512163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Library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BF5C0B-99CF-4F4B-9639-55B22393EF80}"/>
              </a:ext>
            </a:extLst>
          </p:cNvPr>
          <p:cNvSpPr/>
          <p:nvPr/>
        </p:nvSpPr>
        <p:spPr>
          <a:xfrm>
            <a:off x="5362989" y="1847071"/>
            <a:ext cx="2469447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Tool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A81BD0-72AE-4858-AFBE-B6C7B7D6DD39}"/>
              </a:ext>
            </a:extLst>
          </p:cNvPr>
          <p:cNvSpPr/>
          <p:nvPr/>
        </p:nvSpPr>
        <p:spPr>
          <a:xfrm>
            <a:off x="1561823" y="2430641"/>
            <a:ext cx="1512163" cy="31498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7B551D-7CFB-4B87-B118-C878EACB2782}"/>
              </a:ext>
            </a:extLst>
          </p:cNvPr>
          <p:cNvSpPr/>
          <p:nvPr/>
        </p:nvSpPr>
        <p:spPr>
          <a:xfrm>
            <a:off x="3463637" y="2430642"/>
            <a:ext cx="1512163" cy="31498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Numpy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Pandas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Time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Seaborn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Matplotlib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Requests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A249EC-6D8F-4309-8549-004D3BB04501}"/>
              </a:ext>
            </a:extLst>
          </p:cNvPr>
          <p:cNvSpPr/>
          <p:nvPr/>
        </p:nvSpPr>
        <p:spPr>
          <a:xfrm>
            <a:off x="5362990" y="2430642"/>
            <a:ext cx="2469447" cy="31498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Jupyter Notebook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Tableau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GitHub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Notion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59870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B3E295-B71B-44A9-AE4D-1E7DF1AE5D84}"/>
              </a:ext>
            </a:extLst>
          </p:cNvPr>
          <p:cNvSpPr/>
          <p:nvPr/>
        </p:nvSpPr>
        <p:spPr>
          <a:xfrm>
            <a:off x="0" y="6454285"/>
            <a:ext cx="12192000" cy="403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Megabyte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School</a:t>
            </a:r>
            <a:r>
              <a:rPr lang="ko-KR" altLang="en-US" sz="12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데이터 분석가 취업 완성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E315A9-A806-408A-964F-BEC72AB299F1}"/>
              </a:ext>
            </a:extLst>
          </p:cNvPr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FF4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피드백 정리 및 수정사항</a:t>
            </a:r>
          </a:p>
        </p:txBody>
      </p:sp>
      <p:sp>
        <p:nvSpPr>
          <p:cNvPr id="24" name="Google Shape;41;p2">
            <a:extLst>
              <a:ext uri="{FF2B5EF4-FFF2-40B4-BE49-F238E27FC236}">
                <a16:creationId xmlns:a16="http://schemas.microsoft.com/office/drawing/2014/main" id="{990FB403-AB71-4C9A-9B22-32A93D3D5D18}"/>
              </a:ext>
            </a:extLst>
          </p:cNvPr>
          <p:cNvSpPr txBox="1"/>
          <p:nvPr/>
        </p:nvSpPr>
        <p:spPr>
          <a:xfrm>
            <a:off x="388298" y="1213029"/>
            <a:ext cx="11415404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1.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기획안 발표 때 받은 피드백 요약</a:t>
            </a: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피드백을 통해 수정 및 개발한 사항</a:t>
            </a:r>
            <a:b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</a:b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 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전처리 관련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Brand_Name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오류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카테고리 오분류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-&gt;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파이썬 코드 및 정성적 분류로 해결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  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비주력 카테고리 탐색 방법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외부데이터 활용 및 내부데이터 분석으로 지표 생성 및 판단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  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마케팅 관련 비용 대비 수익 고민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단기적 비용 증가 대비 장기적인 브랜드 성장에서 오는 이익이 크다고 생각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2.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멘토링을 통해 받은 피드백 정리</a:t>
            </a:r>
            <a:r>
              <a:rPr lang="en-US" altLang="ko-KR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피드백을 통해 수정 및 개발한 사항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 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비효율적인 코드 관련 개선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for 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문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-&gt;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def, apply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문으로 해결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  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BrandName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오류 해결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 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규칙성 파악 후 비규칙적인 오류는 정성적인 판단 및 정규 표현식으로 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	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예시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)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규칙성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언더바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괄호 포함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등   비규칙성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브랜드 이름이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’Null’,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언더바 포함 등</a:t>
            </a:r>
            <a:endParaRPr lang="en-US" altLang="ko-KR" sz="16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   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-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태블로 관련 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: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이중축 활용</a:t>
            </a:r>
            <a:r>
              <a:rPr lang="en-US" altLang="ko-KR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,</a:t>
            </a:r>
            <a:r>
              <a:rPr lang="ko-KR" altLang="en-US" sz="16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계산된 필드 중첩 활용</a:t>
            </a:r>
            <a:r>
              <a:rPr lang="ko-KR" altLang="en-US" sz="2000" b="1" dirty="0">
                <a:solidFill>
                  <a:srgbClr val="3A383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Calibri"/>
                <a:sym typeface="Calibri"/>
              </a:rPr>
              <a:t> </a:t>
            </a: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rgbClr val="3A3838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574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1325</Words>
  <Application>Microsoft Office PowerPoint</Application>
  <PresentationFormat>와이드스크린</PresentationFormat>
  <Paragraphs>221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Noto Sans CJK KR Bold</vt:lpstr>
      <vt:lpstr>Noto Sans CJK KR Regular</vt:lpstr>
      <vt:lpstr>Noto Sans Mono CJK KR Bold</vt:lpstr>
      <vt:lpstr>Noto Sans Mono CJK KR Regular</vt:lpstr>
      <vt:lpstr>맑은 고딕</vt:lpstr>
      <vt:lpstr>Arial</vt:lpstr>
      <vt:lpstr>Noto Sans Mro</vt:lpstr>
      <vt:lpstr>Office 테마</vt:lpstr>
      <vt:lpstr>29cm 식단개선  (29cm 매출 성장을 위한 소스 다각화)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명(주제)</dc:title>
  <dc:creator>jung jaehun</dc:creator>
  <cp:lastModifiedBy>오 세랑</cp:lastModifiedBy>
  <cp:revision>43</cp:revision>
  <dcterms:created xsi:type="dcterms:W3CDTF">2022-03-11T00:19:11Z</dcterms:created>
  <dcterms:modified xsi:type="dcterms:W3CDTF">2022-05-25T13:01:28Z</dcterms:modified>
</cp:coreProperties>
</file>